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1"/>
  </p:sldMasterIdLst>
  <p:sldIdLst>
    <p:sldId id="287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2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3/19/2021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3/19/2021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3/19/2021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3/19/2021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3/19/2021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4727511" y="399461"/>
            <a:ext cx="1660848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Covid</a:t>
            </a:r>
            <a:r>
              <a:rPr lang="en-US" sz="1100" dirty="0" smtClean="0"/>
              <a:t> 19 </a:t>
            </a:r>
            <a:r>
              <a:rPr lang="en-US" sz="1100" dirty="0" err="1" smtClean="0"/>
              <a:t>vaqcinis</a:t>
            </a:r>
            <a:r>
              <a:rPr lang="en-US" sz="1100" dirty="0" smtClean="0"/>
              <a:t> </a:t>
            </a:r>
            <a:r>
              <a:rPr lang="ka-GE" sz="1100" dirty="0" smtClean="0"/>
              <a:t>ვაქცინის კომუნიკაცია (ერთი კვირის გეგმა)</a:t>
            </a:r>
            <a:endParaRPr lang="en-US" sz="1100" dirty="0"/>
          </a:p>
        </p:txBody>
      </p:sp>
      <p:sp>
        <p:nvSpPr>
          <p:cNvPr id="13" name="Rectangle 12"/>
          <p:cNvSpPr/>
          <p:nvPr/>
        </p:nvSpPr>
        <p:spPr>
          <a:xfrm>
            <a:off x="1606420" y="878637"/>
            <a:ext cx="2202023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ვაქცინის სანდოობა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6530623" y="819132"/>
            <a:ext cx="2474168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100" dirty="0" smtClean="0"/>
              <a:t>ეკონომიკური სარგებელი</a:t>
            </a:r>
            <a:endParaRPr lang="en-US" sz="1100" dirty="0"/>
          </a:p>
        </p:txBody>
      </p:sp>
      <p:sp>
        <p:nvSpPr>
          <p:cNvPr id="15" name="Rounded Rectangle 14"/>
          <p:cNvSpPr/>
          <p:nvPr/>
        </p:nvSpPr>
        <p:spPr>
          <a:xfrm>
            <a:off x="865317" y="2016278"/>
            <a:ext cx="1405812" cy="416782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პოლიტიკური ელიტის აცრა</a:t>
            </a:r>
            <a:endParaRPr lang="en-US" sz="1000" dirty="0"/>
          </a:p>
        </p:txBody>
      </p:sp>
      <p:sp>
        <p:nvSpPr>
          <p:cNvPr id="16" name="Rounded Rectangle 15"/>
          <p:cNvSpPr/>
          <p:nvPr/>
        </p:nvSpPr>
        <p:spPr>
          <a:xfrm>
            <a:off x="789613" y="2504076"/>
            <a:ext cx="1583092" cy="406004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გამოჩენილი ადამიანების აცრა</a:t>
            </a:r>
            <a:endParaRPr lang="en-US" sz="1000" dirty="0"/>
          </a:p>
        </p:txBody>
      </p:sp>
      <p:sp>
        <p:nvSpPr>
          <p:cNvPr id="17" name="Rounded Rectangle 16"/>
          <p:cNvSpPr/>
          <p:nvPr/>
        </p:nvSpPr>
        <p:spPr>
          <a:xfrm>
            <a:off x="751448" y="2956950"/>
            <a:ext cx="1774377" cy="7792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ჯანმოს ვებინარები მედიისთვის ვაქცინის და კერძოდ ასტრაზენეკას სანდოობაზე( მზად არის)</a:t>
            </a:r>
            <a:endParaRPr lang="en-US" sz="1000" dirty="0"/>
          </a:p>
        </p:txBody>
      </p:sp>
      <p:sp>
        <p:nvSpPr>
          <p:cNvPr id="18" name="Rounded Rectangle 17"/>
          <p:cNvSpPr/>
          <p:nvPr/>
        </p:nvSpPr>
        <p:spPr>
          <a:xfrm>
            <a:off x="768226" y="3799944"/>
            <a:ext cx="1755712" cy="5367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ჯანმოს ვიდეო რგოლო (აცრილი პირების ინტერვიუები)</a:t>
            </a:r>
            <a:endParaRPr lang="en-US" sz="1000" dirty="0"/>
          </a:p>
        </p:txBody>
      </p:sp>
      <p:sp>
        <p:nvSpPr>
          <p:cNvPr id="19" name="Rounded Rectangle 18"/>
          <p:cNvSpPr/>
          <p:nvPr/>
        </p:nvSpPr>
        <p:spPr>
          <a:xfrm>
            <a:off x="762007" y="4377335"/>
            <a:ext cx="1761931" cy="503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ჯანმოს ვიდეო რგილო: კულუმბეგოვი  ვაქცინების როლზე</a:t>
            </a:r>
            <a:endParaRPr lang="en-US" sz="1000" dirty="0"/>
          </a:p>
        </p:txBody>
      </p:sp>
      <p:sp>
        <p:nvSpPr>
          <p:cNvPr id="20" name="Rounded Rectangle 19"/>
          <p:cNvSpPr/>
          <p:nvPr/>
        </p:nvSpPr>
        <p:spPr>
          <a:xfrm>
            <a:off x="732461" y="4960129"/>
            <a:ext cx="1755712" cy="443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ჯანდაცვის პერსონალის ტრენინგი (</a:t>
            </a:r>
            <a:r>
              <a:rPr lang="en-US" sz="1000" dirty="0" smtClean="0"/>
              <a:t>NCDC)</a:t>
            </a:r>
            <a:r>
              <a:rPr lang="ka-GE" sz="1000" dirty="0" smtClean="0"/>
              <a:t> </a:t>
            </a:r>
            <a:endParaRPr lang="en-US" sz="1000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167548" y="2195028"/>
            <a:ext cx="228987" cy="233732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2780522" y="2108718"/>
            <a:ext cx="2519266" cy="3275763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a-GE" sz="1000" dirty="0" smtClean="0"/>
          </a:p>
          <a:p>
            <a:r>
              <a:rPr lang="ka-GE" sz="1000" dirty="0" smtClean="0"/>
              <a:t>მოსახლეობის ყოველდღიური ინფორმირება:</a:t>
            </a:r>
          </a:p>
          <a:p>
            <a:pPr marL="228600" indent="-228600">
              <a:buAutoNum type="arabicPeriod"/>
            </a:pPr>
            <a:r>
              <a:rPr lang="ka-GE" sz="1000" dirty="0" smtClean="0"/>
              <a:t>საქართველოში უკვე აცრილი პირების მდგომარეობაზე</a:t>
            </a:r>
          </a:p>
          <a:p>
            <a:pPr marL="228600" indent="-228600">
              <a:buAutoNum type="arabicPeriod"/>
            </a:pPr>
            <a:r>
              <a:rPr lang="ka-GE" sz="1000" dirty="0" smtClean="0"/>
              <a:t>მსოფლიოში მიმდინარე ვაქცინაციის პროცესებზე (განსაკუთრებით ასტრაზენეკას მიმართულებით)</a:t>
            </a:r>
            <a:r>
              <a:rPr lang="en-US" sz="1000" dirty="0" smtClean="0"/>
              <a:t>: </a:t>
            </a:r>
            <a:r>
              <a:rPr lang="ka-GE" sz="1000" dirty="0" smtClean="0"/>
              <a:t>სტატისტიკური მონაცემები, ქვეყნებისა და მარეგულირებლების გადაწყვეტილებები (სტატუსტიკური მაჩვენებელი 1მლნ მოსახლეზე ტუ რამდენია კოვიდით დაზარალებული და რამდენი ვაქცინით)</a:t>
            </a:r>
          </a:p>
          <a:p>
            <a:pPr marL="228600" indent="-228600">
              <a:buAutoNum type="arabicPeriod"/>
            </a:pPr>
            <a:r>
              <a:rPr lang="ka-GE" sz="1000" dirty="0" smtClean="0"/>
              <a:t>ქვეყანაში, სამედიცინო პერსონალის ვაქცინაციის პრე და პოსტ პერიოდების მართვის მზაობის შესახებ. </a:t>
            </a:r>
          </a:p>
          <a:p>
            <a:pPr marL="228600" indent="-228600">
              <a:buAutoNum type="arabicPeriod"/>
            </a:pPr>
            <a:endParaRPr lang="en-US" sz="1000" dirty="0"/>
          </a:p>
        </p:txBody>
      </p:sp>
      <p:sp>
        <p:nvSpPr>
          <p:cNvPr id="30" name="Rounded Rectangle 29"/>
          <p:cNvSpPr/>
          <p:nvPr/>
        </p:nvSpPr>
        <p:spPr>
          <a:xfrm>
            <a:off x="6137114" y="2100437"/>
            <a:ext cx="3234565" cy="168792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ბიზნესის წარმომადგენლების ჩაწერა, რომ ქვეყანა და კერ</a:t>
            </a:r>
            <a:r>
              <a:rPr lang="ka-GE" sz="1000" dirty="0"/>
              <a:t>ძ</a:t>
            </a:r>
            <a:r>
              <a:rPr lang="ka-GE" sz="1000" dirty="0" smtClean="0"/>
              <a:t>ოდ მათი ბიზნესი მეორე ლოქდაუნს ვერ გაუძლებს. რას ნიშნავს მაგ. ერთი რესტორნის დახურვა მისი თანამშრომლების და მათი ოჯახებისთვის. </a:t>
            </a:r>
          </a:p>
          <a:p>
            <a:r>
              <a:rPr lang="ka-GE" sz="1000" dirty="0" smtClean="0"/>
              <a:t>ერთიანი მესიჯი: ვაქცინირებული მოსახლეობა ნიშნავს იმას, რომ მკაცრი შეზღუდვების საჭიროება აღარ დადგება. როგორც ეკონომიკა, ისე თითოეული მოქალაქე დაუბრუნდება ჩვეულ ცხოვრებას.</a:t>
            </a:r>
            <a:endParaRPr lang="en-US" sz="1000" dirty="0"/>
          </a:p>
        </p:txBody>
      </p:sp>
      <p:sp>
        <p:nvSpPr>
          <p:cNvPr id="31" name="Rounded Rectangle 30"/>
          <p:cNvSpPr/>
          <p:nvPr/>
        </p:nvSpPr>
        <p:spPr>
          <a:xfrm>
            <a:off x="6103276" y="3744982"/>
            <a:ext cx="3241220" cy="1131492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ჩავწეროთ ფინანსთა მინისტრო და  ექსპერტები:რა უჯდება სახელმწიფოს (გადასახადების გადამხდელებს 1 პაციენტის მკურნალობა) და  ასე გაგრძეგრძელება, როგორ აისახება თითოეულ ჩვენგანზე და მთლიანად ქვეყანაზე ( სოციალურ, განათლების და საინვესტიციო პაკეტების შემცირება და ა.შ.)</a:t>
            </a:r>
            <a:endParaRPr lang="en-US" sz="1000" dirty="0"/>
          </a:p>
        </p:txBody>
      </p:sp>
      <p:sp>
        <p:nvSpPr>
          <p:cNvPr id="32" name="Rounded Rectangle 31"/>
          <p:cNvSpPr/>
          <p:nvPr/>
        </p:nvSpPr>
        <p:spPr>
          <a:xfrm>
            <a:off x="9937267" y="2393578"/>
            <a:ext cx="1763116" cy="873684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ჩავწეროთ სკოლის მოსწავლეები: „მე მინდა სკოლაში“ მესიჯებით ან მე მინდა მოსწავლეებით სავსე საკლასო ოთახი</a:t>
            </a:r>
            <a:endParaRPr lang="en-US" sz="1000" dirty="0"/>
          </a:p>
        </p:txBody>
      </p:sp>
      <p:sp>
        <p:nvSpPr>
          <p:cNvPr id="33" name="Rounded Rectangle 32"/>
          <p:cNvSpPr/>
          <p:nvPr/>
        </p:nvSpPr>
        <p:spPr>
          <a:xfrm>
            <a:off x="6157078" y="4873244"/>
            <a:ext cx="3234565" cy="60122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ჩავწეროთ ტურიზმის სექტორის წარმოადგენლები: „ჩვენ ველით ტურისტებს“</a:t>
            </a:r>
            <a:endParaRPr lang="en-US" sz="1000" dirty="0"/>
          </a:p>
        </p:txBody>
      </p:sp>
      <p:sp>
        <p:nvSpPr>
          <p:cNvPr id="34" name="Rounded Rectangle 33"/>
          <p:cNvSpPr/>
          <p:nvPr/>
        </p:nvSpPr>
        <p:spPr>
          <a:xfrm>
            <a:off x="9889831" y="3341190"/>
            <a:ext cx="1857991" cy="60122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ჩავწეროთ მოსახლეობა „ჩვენ გვინდა მოგზაურობა და უსაფრთხო დასვენება“</a:t>
            </a:r>
            <a:endParaRPr lang="en-US" sz="1000" dirty="0"/>
          </a:p>
        </p:txBody>
      </p:sp>
      <p:sp>
        <p:nvSpPr>
          <p:cNvPr id="36" name="Rounded Rectangle 35"/>
          <p:cNvSpPr/>
          <p:nvPr/>
        </p:nvSpPr>
        <p:spPr>
          <a:xfrm>
            <a:off x="9840557" y="4006240"/>
            <a:ext cx="1956537" cy="721383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ჩავწეროთ მოსახლეობა „ჩვენ გვინდა თეატრები მაყურებლით სავსე დარბაზებით.“</a:t>
            </a:r>
            <a:endParaRPr lang="en-US" sz="1000" dirty="0"/>
          </a:p>
        </p:txBody>
      </p:sp>
      <p:sp>
        <p:nvSpPr>
          <p:cNvPr id="37" name="Rectangle 36"/>
          <p:cNvSpPr/>
          <p:nvPr/>
        </p:nvSpPr>
        <p:spPr>
          <a:xfrm>
            <a:off x="10014352" y="800264"/>
            <a:ext cx="1741355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100" dirty="0" smtClean="0"/>
              <a:t>ზოგადი სარგებელი</a:t>
            </a:r>
            <a:endParaRPr lang="en-US" sz="1100" dirty="0"/>
          </a:p>
        </p:txBody>
      </p:sp>
      <p:sp>
        <p:nvSpPr>
          <p:cNvPr id="40" name="TextBox 39"/>
          <p:cNvSpPr txBox="1"/>
          <p:nvPr/>
        </p:nvSpPr>
        <p:spPr>
          <a:xfrm>
            <a:off x="267430" y="2518976"/>
            <a:ext cx="547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 smtClean="0">
                <a:solidFill>
                  <a:srgbClr val="FF0000"/>
                </a:solidFill>
              </a:rPr>
              <a:t>გადაწყვეტილებას იღებს სამინისტროს მენეჯმენტი</a:t>
            </a: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41" name="Content Placeholder 40"/>
          <p:cNvSpPr txBox="1">
            <a:spLocks noGrp="1"/>
          </p:cNvSpPr>
          <p:nvPr>
            <p:ph idx="1"/>
          </p:nvPr>
        </p:nvSpPr>
        <p:spPr>
          <a:xfrm>
            <a:off x="2805402" y="1793037"/>
            <a:ext cx="2006082" cy="363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ka-GE" sz="800" dirty="0" smtClean="0">
                <a:solidFill>
                  <a:srgbClr val="FF0000"/>
                </a:solidFill>
              </a:rPr>
              <a:t>ამ თემებზე მუშაობს პოლიტიკის დეპარტამენტი</a:t>
            </a: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42" name="Content Placeholder 40"/>
          <p:cNvSpPr txBox="1">
            <a:spLocks/>
          </p:cNvSpPr>
          <p:nvPr/>
        </p:nvSpPr>
        <p:spPr>
          <a:xfrm>
            <a:off x="6751355" y="5452258"/>
            <a:ext cx="2006082" cy="221471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182880" indent="-182880" algn="l" defTabSz="914400" rtl="0" eaLnBrk="1" latinLnBrk="0" hangingPunct="1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Garamond" pitchFamily="18" charset="0"/>
              <a:buNone/>
            </a:pPr>
            <a:r>
              <a:rPr lang="ka-GE" sz="800" dirty="0" smtClean="0">
                <a:solidFill>
                  <a:srgbClr val="FF0000"/>
                </a:solidFill>
              </a:rPr>
              <a:t>პრ-ი ტელევიზიებთან ერთად</a:t>
            </a:r>
            <a:endParaRPr lang="en-US" sz="800" dirty="0">
              <a:solidFill>
                <a:srgbClr val="FF0000"/>
              </a:solidFill>
            </a:endParaRPr>
          </a:p>
        </p:txBody>
      </p:sp>
      <p:sp>
        <p:nvSpPr>
          <p:cNvPr id="43" name="Content Placeholder 40"/>
          <p:cNvSpPr txBox="1">
            <a:spLocks/>
          </p:cNvSpPr>
          <p:nvPr/>
        </p:nvSpPr>
        <p:spPr>
          <a:xfrm>
            <a:off x="9749625" y="4720306"/>
            <a:ext cx="2006082" cy="221471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182880" indent="-182880" algn="l" defTabSz="914400" rtl="0" eaLnBrk="1" latinLnBrk="0" hangingPunct="1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Garamond" pitchFamily="18" charset="0"/>
              <a:buNone/>
            </a:pPr>
            <a:r>
              <a:rPr lang="ka-GE" sz="800" dirty="0" smtClean="0">
                <a:solidFill>
                  <a:srgbClr val="FF0000"/>
                </a:solidFill>
              </a:rPr>
              <a:t>პრ-ი ტელევიზიებთან ერთად</a:t>
            </a:r>
            <a:endParaRPr lang="en-US" sz="800" dirty="0">
              <a:solidFill>
                <a:srgbClr val="FF0000"/>
              </a:solidFill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419878" y="5747657"/>
            <a:ext cx="11377216" cy="9331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58730" y="5830916"/>
            <a:ext cx="1128909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ka-GE" sz="1100" b="1" dirty="0" smtClean="0">
                <a:solidFill>
                  <a:srgbClr val="FF0000"/>
                </a:solidFill>
              </a:rPr>
              <a:t>ზემოთ ჩამოთვლილი აქტივობების არის გადაუდებელი აქტივობები, ხოლო პარალელურად უნდა დაიწყოს კრეატიულ ვიდეო რგოლებზე მუშაობა (ჯანმოს შეიძლება ვთხოვოთ): „ვაქცინაცია: შენი უფლება და პასუხისმგევლობა,“ „დაიბრუნე ნორმალური ცხოვრება“ (დაახლოებით რაც ისრაელმა გააკეთა ისეთი). </a:t>
            </a:r>
          </a:p>
          <a:p>
            <a:pPr marL="228600" indent="-228600">
              <a:buAutoNum type="arabicPeriod"/>
            </a:pPr>
            <a:r>
              <a:rPr lang="ka-GE" sz="1100" b="1" dirty="0" smtClean="0">
                <a:solidFill>
                  <a:srgbClr val="FF0000"/>
                </a:solidFill>
              </a:rPr>
              <a:t>დანარჩენი რაც სამინისტრო და </a:t>
            </a:r>
            <a:r>
              <a:rPr lang="en-US" sz="1100" b="1" dirty="0" smtClean="0">
                <a:solidFill>
                  <a:srgbClr val="FF0000"/>
                </a:solidFill>
              </a:rPr>
              <a:t>NCDC </a:t>
            </a:r>
            <a:r>
              <a:rPr lang="ka-GE" sz="1100" b="1" dirty="0" smtClean="0">
                <a:solidFill>
                  <a:srgbClr val="FF0000"/>
                </a:solidFill>
              </a:rPr>
              <a:t>რუტინულად აკეთებს (ბრიფინგები, სატელევიზიო გადაცემებში მონაწილეობა და ა.შ.) ეს ჩვეულებრივ გაგრძელდება.</a:t>
            </a:r>
            <a:endParaRPr lang="en-US" sz="1100" b="1" dirty="0">
              <a:solidFill>
                <a:srgbClr val="FF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969967" y="1736360"/>
            <a:ext cx="4544007" cy="3640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800" dirty="0"/>
              <a:t>ქვეყანას რა უჯდება ვაქცინაცია </a:t>
            </a:r>
            <a:r>
              <a:rPr lang="ka-GE" sz="800" dirty="0" smtClean="0"/>
              <a:t>, იმისთვის, რომე ნორმალურ ცხოვრებას დავუბრუნდეთ</a:t>
            </a:r>
            <a:endParaRPr lang="ka-GE" sz="800" dirty="0"/>
          </a:p>
        </p:txBody>
      </p:sp>
      <p:sp>
        <p:nvSpPr>
          <p:cNvPr id="48" name="Content Placeholder 40"/>
          <p:cNvSpPr txBox="1">
            <a:spLocks/>
          </p:cNvSpPr>
          <p:nvPr/>
        </p:nvSpPr>
        <p:spPr>
          <a:xfrm>
            <a:off x="6388359" y="6180706"/>
            <a:ext cx="2006082" cy="221471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182880" indent="-182880" algn="l" defTabSz="914400" rtl="0" eaLnBrk="1" latinLnBrk="0" hangingPunct="1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Garamond" pitchFamily="18" charset="0"/>
              <a:buNone/>
            </a:pPr>
            <a:r>
              <a:rPr lang="ka-GE" sz="800" dirty="0" smtClean="0">
                <a:solidFill>
                  <a:srgbClr val="FF0000"/>
                </a:solidFill>
              </a:rPr>
              <a:t>პრ-ი ტელევიზიებთან ერთად</a:t>
            </a:r>
            <a:endParaRPr lang="en-US" sz="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95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VE.pptx" id="{928531FE-40B6-4895-993A-83D26AA1E005}" vid="{C99C5ABD-1620-4AD2-A38C-62625556F38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Geometric color block</Template>
  <TotalTime>0</TotalTime>
  <Words>332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Century Gothic</vt:lpstr>
      <vt:lpstr>Garamond</vt:lpstr>
      <vt:lpstr>Sylfaen</vt:lpstr>
      <vt:lpstr>SavonVTI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2021-03-17T08:58:26Z</dcterms:created>
  <dcterms:modified xsi:type="dcterms:W3CDTF">2021-03-19T13:49:26Z</dcterms:modified>
</cp:coreProperties>
</file>